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" r:id="rId2"/>
    <p:sldId id="336" r:id="rId3"/>
    <p:sldId id="323" r:id="rId4"/>
    <p:sldId id="325" r:id="rId5"/>
    <p:sldId id="256" r:id="rId6"/>
    <p:sldId id="266" r:id="rId7"/>
    <p:sldId id="267" r:id="rId8"/>
    <p:sldId id="268" r:id="rId9"/>
    <p:sldId id="339" r:id="rId10"/>
    <p:sldId id="322" r:id="rId11"/>
    <p:sldId id="342" r:id="rId12"/>
    <p:sldId id="344" r:id="rId13"/>
    <p:sldId id="320" r:id="rId14"/>
    <p:sldId id="318" r:id="rId15"/>
    <p:sldId id="257" r:id="rId16"/>
    <p:sldId id="259" r:id="rId17"/>
    <p:sldId id="261" r:id="rId18"/>
    <p:sldId id="262" r:id="rId19"/>
    <p:sldId id="313" r:id="rId20"/>
    <p:sldId id="345" r:id="rId21"/>
    <p:sldId id="270" r:id="rId22"/>
    <p:sldId id="275" r:id="rId23"/>
    <p:sldId id="263" r:id="rId24"/>
    <p:sldId id="328" r:id="rId25"/>
    <p:sldId id="329" r:id="rId26"/>
    <p:sldId id="330" r:id="rId27"/>
    <p:sldId id="331" r:id="rId28"/>
    <p:sldId id="332" r:id="rId29"/>
    <p:sldId id="333" r:id="rId30"/>
    <p:sldId id="347" r:id="rId31"/>
    <p:sldId id="338" r:id="rId32"/>
    <p:sldId id="335" r:id="rId33"/>
    <p:sldId id="315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4E58-1EEF-49C3-941A-E530632BE34F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4458A-2973-410C-A2B0-F57AAC25F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DF13-551F-44E9-A34A-802A0CCE4F2B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2591-9655-4325-B142-1CE99244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E4B-9486-413A-82A7-4CB33F505735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BCA7-FDB2-4B30-AA7C-20FE5627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44EB-6876-4943-94EE-FAEA33E6EE3C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729F-73DB-4616-8F25-D6EAD50F8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5E47-510E-423E-AA58-412CBA7AC5B8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4A0F-13EA-43B9-91B7-DB1607B0B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D3D91-A797-4E98-AED3-BDE8A34DE25F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46F3-26FA-4338-A472-7130DF3BD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0B26-0687-471E-AD88-57F65D702E4B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F955-B1FB-4218-8099-0A9088F8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FC11-E15F-4690-862E-092533BDBC69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3EE2-CB83-488A-A315-BBE6FED7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FEA8-C434-4D97-8758-1C423428EDBE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484C-4EF8-4379-9C19-10C8D97F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20A-5DF3-4C96-B7A4-082D2DCF0B9A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F23D-0DA7-42A7-899B-D09ACF23E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403A-0642-4FFF-8C41-490E58D1C979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55F6F-D5A6-41A1-A553-8648F99F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081482-3E78-4A93-9203-F480BFC0C448}" type="datetimeFigureOut">
              <a:rPr lang="en-US"/>
              <a:pPr>
                <a:defRPr/>
              </a:pPr>
              <a:t>20/06/2012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520814-A238-41CC-BFAC-390613BE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edia%5CTwin%20Pyramid%5Cprojections.html" TargetMode="Externa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hyperlink" Target="media%5CCVLondon%5Cindex.html" TargetMode="External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7/79/Koenig's_steam_press_-_1814.png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4111263" y="250036"/>
            <a:ext cx="47636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Alan Smith OBE</a:t>
            </a:r>
          </a:p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Principal Methodologist</a:t>
            </a:r>
          </a:p>
          <a:p>
            <a:pPr algn="r"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</a:rPr>
              <a:t>ONS (UK) Data Visualisation Centre</a:t>
            </a:r>
          </a:p>
        </p:txBody>
      </p:sp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441039" y="5249984"/>
            <a:ext cx="51709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</a:rPr>
              <a:t>TRENDS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039" y="6133269"/>
            <a:ext cx="3096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 IN DISSEMINATION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039" y="5186945"/>
            <a:ext cx="1548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 EMERGING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07485" y="6280294"/>
            <a:ext cx="4763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en-GB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5656" y="4805947"/>
            <a:ext cx="308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flickr.com/dbduo photography</a:t>
            </a:r>
          </a:p>
        </p:txBody>
      </p:sp>
      <p:pic>
        <p:nvPicPr>
          <p:cNvPr id="4" name="Picture 3" descr="flow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66" y="1826196"/>
            <a:ext cx="4047356" cy="303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86" y="1022908"/>
            <a:ext cx="854278" cy="35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642" y="370921"/>
            <a:ext cx="6299196" cy="1143000"/>
          </a:xfrm>
        </p:spPr>
        <p:txBody>
          <a:bodyPr/>
          <a:lstStyle/>
          <a:p>
            <a:r>
              <a:rPr lang="en-GB" sz="4300" dirty="0" smtClean="0"/>
              <a:t>Hal Varian</a:t>
            </a:r>
            <a:endParaRPr lang="en-GB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675298"/>
            <a:ext cx="8236857" cy="4898819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“I keep saying the </a:t>
            </a:r>
            <a:r>
              <a:rPr lang="en-GB" sz="2800" dirty="0" smtClean="0">
                <a:solidFill>
                  <a:srgbClr val="FF0000"/>
                </a:solidFill>
              </a:rPr>
              <a:t>sexy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 job in the next ten years will be </a:t>
            </a:r>
            <a:r>
              <a:rPr lang="en-GB" sz="2800" dirty="0" smtClean="0">
                <a:solidFill>
                  <a:srgbClr val="FF0000"/>
                </a:solidFill>
              </a:rPr>
              <a:t>statisticians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…The ability to take data - to be able to understand it, to process it, </a:t>
            </a:r>
            <a:r>
              <a:rPr lang="en-GB" sz="2800" dirty="0" smtClean="0">
                <a:solidFill>
                  <a:srgbClr val="FF0000"/>
                </a:solidFill>
              </a:rPr>
              <a:t>to extract value from it, to visualize it, to communicate it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 is going to be a hugely important skill in the next decades…because now we really do have essentially free and </a:t>
            </a:r>
            <a:r>
              <a:rPr lang="en-GB" sz="2800" dirty="0">
                <a:solidFill>
                  <a:srgbClr val="FF0000"/>
                </a:solidFill>
              </a:rPr>
              <a:t>ubiquitous data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. 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- FROM PRINT TO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026"/>
            <a:ext cx="5765800" cy="46601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ADVANTAGES:</a:t>
            </a:r>
          </a:p>
          <a:p>
            <a:r>
              <a:rPr lang="en-GB" dirty="0"/>
              <a:t>Searchable, linkable, non-linear</a:t>
            </a:r>
          </a:p>
          <a:p>
            <a:r>
              <a:rPr lang="en-GB" dirty="0"/>
              <a:t>Non-static, user interaction</a:t>
            </a:r>
          </a:p>
          <a:p>
            <a:r>
              <a:rPr lang="en-GB" dirty="0"/>
              <a:t>Flexible republishing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DISADVANTAGES:</a:t>
            </a:r>
          </a:p>
          <a:p>
            <a:r>
              <a:rPr lang="en-GB" dirty="0" smtClean="0"/>
              <a:t>Not permanent </a:t>
            </a:r>
          </a:p>
          <a:p>
            <a:r>
              <a:rPr lang="en-GB" dirty="0" smtClean="0"/>
              <a:t>Formats</a:t>
            </a:r>
          </a:p>
          <a:p>
            <a:r>
              <a:rPr lang="en-GB" dirty="0" smtClean="0"/>
              <a:t>Archiving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970888" y="1399494"/>
            <a:ext cx="193254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MAXIMISE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345" y="3737428"/>
            <a:ext cx="18503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MINIMISE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Thinking about </a:t>
            </a:r>
            <a:r>
              <a:rPr lang="en-US" i="1" dirty="0" smtClean="0"/>
              <a:t>web</a:t>
            </a:r>
            <a:r>
              <a:rPr lang="en-US" dirty="0" smtClean="0"/>
              <a:t> content</a:t>
            </a:r>
          </a:p>
        </p:txBody>
      </p:sp>
    </p:spTree>
    <p:extLst>
      <p:ext uri="{BB962C8B-B14F-4D97-AF65-F5344CB8AC3E}">
        <p14:creationId xmlns:p14="http://schemas.microsoft.com/office/powerpoint/2010/main" val="107835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327" y="1470892"/>
            <a:ext cx="4322618" cy="2131290"/>
          </a:xfrm>
        </p:spPr>
        <p:txBody>
          <a:bodyPr/>
          <a:lstStyle/>
          <a:p>
            <a:pPr algn="ctr">
              <a:buNone/>
            </a:pPr>
            <a:r>
              <a:rPr lang="en-GB" sz="13200" dirty="0" smtClean="0"/>
              <a:t>?</a:t>
            </a:r>
            <a:endParaRPr lang="en-GB" sz="1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0534" y="759402"/>
            <a:ext cx="7620000" cy="5219700"/>
            <a:chOff x="800534" y="759402"/>
            <a:chExt cx="7620000" cy="5219700"/>
          </a:xfrm>
        </p:grpSpPr>
        <p:pic>
          <p:nvPicPr>
            <p:cNvPr id="66562" name="Picture 2" descr="http://upload.wikimedia.org/wikipedia/commons/thumb/0/05/Happiness.jpg/800px-Happiness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00534" y="759402"/>
              <a:ext cx="7620000" cy="52197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960587" y="5514183"/>
              <a:ext cx="7010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</a:rPr>
                <a:t>http://www.flickr.com/photos/8314403@N03/2620922750/ Happiness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20665" y="1037725"/>
            <a:ext cx="1549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Kevin?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4820" y="2576945"/>
            <a:ext cx="1657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Oliver?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0268" y="2946277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Jack?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3783" y="3266387"/>
            <a:ext cx="130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Harry?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4123" y="411954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Alfie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773" y="1222391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Charlie?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665" y="193027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Thomas?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7531" y="2114943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William?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587" y="877697"/>
            <a:ext cx="2669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Joshua?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9385" y="2284557"/>
            <a:ext cx="1586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George?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575" y="2946277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James?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638" y="517525"/>
            <a:ext cx="7199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8" y="274638"/>
            <a:ext cx="812165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54863" y="304800"/>
            <a:ext cx="1417637" cy="1003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738" y="1435100"/>
            <a:ext cx="7366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4051300"/>
            <a:ext cx="206216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563" y="4051300"/>
            <a:ext cx="25796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052888"/>
            <a:ext cx="23749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99250" y="4102100"/>
            <a:ext cx="612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6938" y="4051300"/>
            <a:ext cx="2062162" cy="1546225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65463" y="4051300"/>
            <a:ext cx="2617787" cy="1546225"/>
          </a:xfrm>
          <a:prstGeom prst="rect">
            <a:avLst/>
          </a:prstGeom>
          <a:solidFill>
            <a:schemeClr val="bg1">
              <a:lumMod val="75000"/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5750" y="4102100"/>
            <a:ext cx="663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2088" y="4102100"/>
            <a:ext cx="663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155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5338" y="300038"/>
            <a:ext cx="142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135813" y="790575"/>
            <a:ext cx="735012" cy="25241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Kevin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4100" y="2746375"/>
            <a:ext cx="182563" cy="4222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84463" y="2746375"/>
            <a:ext cx="1811337" cy="4222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0" grpId="0"/>
      <p:bldP spid="11" grpId="0"/>
      <p:bldP spid="15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76300" y="339725"/>
            <a:ext cx="7869238" cy="757238"/>
          </a:xfrm>
        </p:spPr>
        <p:txBody>
          <a:bodyPr/>
          <a:lstStyle/>
          <a:p>
            <a:pPr algn="l" eaLnBrk="1" hangingPunct="1"/>
            <a:r>
              <a:rPr lang="en-US" sz="2800" smtClean="0"/>
              <a:t>ANALYSIS: Kevin Costner and Babies in Zurich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22375" y="5548313"/>
            <a:ext cx="2974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7F7F7F"/>
                </a:solidFill>
              </a:rPr>
              <a:t>source: Zurich Canton and the-numbers.com</a:t>
            </a:r>
          </a:p>
        </p:txBody>
      </p:sp>
      <p:pic>
        <p:nvPicPr>
          <p:cNvPr id="7172" name="Picture 19" descr="kevin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219200"/>
            <a:ext cx="73580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kevin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0" y="1219200"/>
            <a:ext cx="7358063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246188" y="1081088"/>
            <a:ext cx="1982787" cy="4222750"/>
            <a:chOff x="1245663" y="1075269"/>
            <a:chExt cx="1983512" cy="4222445"/>
          </a:xfrm>
        </p:grpSpPr>
        <p:sp>
          <p:nvSpPr>
            <p:cNvPr id="7194" name="TextBox 22"/>
            <p:cNvSpPr txBox="1">
              <a:spLocks noChangeArrowheads="1"/>
            </p:cNvSpPr>
            <p:nvPr/>
          </p:nvSpPr>
          <p:spPr bwMode="auto">
            <a:xfrm>
              <a:off x="1245663" y="1075269"/>
              <a:ext cx="1983512" cy="30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the untouchables (1987)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64769" y="3846844"/>
              <a:ext cx="147692" cy="14508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440996" y="1365760"/>
              <a:ext cx="0" cy="243822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125663" y="1081088"/>
            <a:ext cx="2138362" cy="4222750"/>
            <a:chOff x="2126197" y="1075269"/>
            <a:chExt cx="2137352" cy="4222445"/>
          </a:xfrm>
        </p:grpSpPr>
        <p:sp>
          <p:nvSpPr>
            <p:cNvPr id="7191" name="TextBox 31"/>
            <p:cNvSpPr txBox="1">
              <a:spLocks noChangeArrowheads="1"/>
            </p:cNvSpPr>
            <p:nvPr/>
          </p:nvSpPr>
          <p:spPr bwMode="auto">
            <a:xfrm>
              <a:off x="2126197" y="1075269"/>
              <a:ext cx="2137352" cy="30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dances with wolves (1990)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45203" y="2692814"/>
              <a:ext cx="147568" cy="2604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21367" y="1365760"/>
              <a:ext cx="0" cy="126673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427288" y="1081088"/>
            <a:ext cx="1784350" cy="4222750"/>
            <a:chOff x="2427378" y="1075269"/>
            <a:chExt cx="1784364" cy="4222445"/>
          </a:xfrm>
        </p:grpSpPr>
        <p:sp>
          <p:nvSpPr>
            <p:cNvPr id="7188" name="TextBox 37"/>
            <p:cNvSpPr txBox="1">
              <a:spLocks noChangeArrowheads="1"/>
            </p:cNvSpPr>
            <p:nvPr/>
          </p:nvSpPr>
          <p:spPr bwMode="auto">
            <a:xfrm>
              <a:off x="2427378" y="1075269"/>
              <a:ext cx="1784364" cy="30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robin hood, jfk (1991)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46441" y="2032462"/>
              <a:ext cx="147639" cy="32652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622642" y="1365760"/>
              <a:ext cx="0" cy="59844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2719388" y="1081088"/>
            <a:ext cx="1778000" cy="4222750"/>
            <a:chOff x="2719021" y="1075269"/>
            <a:chExt cx="1777686" cy="4222444"/>
          </a:xfrm>
        </p:grpSpPr>
        <p:sp>
          <p:nvSpPr>
            <p:cNvPr id="7185" name="TextBox 43"/>
            <p:cNvSpPr txBox="1">
              <a:spLocks noChangeArrowheads="1"/>
            </p:cNvSpPr>
            <p:nvPr/>
          </p:nvSpPr>
          <p:spPr bwMode="auto">
            <a:xfrm>
              <a:off x="2719021" y="1075269"/>
              <a:ext cx="1777686" cy="30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the bodyguard (1992)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38062" y="3708740"/>
              <a:ext cx="147612" cy="1588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914249" y="1365760"/>
              <a:ext cx="0" cy="22826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309938" y="1081088"/>
            <a:ext cx="2152650" cy="4222750"/>
            <a:chOff x="3310574" y="1075269"/>
            <a:chExt cx="2151318" cy="4222444"/>
          </a:xfrm>
        </p:grpSpPr>
        <p:sp>
          <p:nvSpPr>
            <p:cNvPr id="7182" name="TextBox 50"/>
            <p:cNvSpPr txBox="1">
              <a:spLocks noChangeArrowheads="1"/>
            </p:cNvSpPr>
            <p:nvPr/>
          </p:nvSpPr>
          <p:spPr bwMode="auto">
            <a:xfrm>
              <a:off x="3310574" y="1075269"/>
              <a:ext cx="2151318" cy="30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wyatt earp, the war (1994)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29562" y="4750065"/>
              <a:ext cx="147547" cy="5476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505715" y="1365760"/>
              <a:ext cx="0" cy="331604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4295775" y="2663825"/>
            <a:ext cx="3560763" cy="646113"/>
            <a:chOff x="4244473" y="5757541"/>
            <a:chExt cx="4356101" cy="791103"/>
          </a:xfrm>
        </p:grpSpPr>
        <p:pic>
          <p:nvPicPr>
            <p:cNvPr id="7180" name="Picture 55" descr="AWFCRRL1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4473" y="5824744"/>
              <a:ext cx="330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itle 1"/>
            <p:cNvSpPr txBox="1">
              <a:spLocks/>
            </p:cNvSpPr>
            <p:nvPr/>
          </p:nvSpPr>
          <p:spPr>
            <a:xfrm>
              <a:off x="7580978" y="5757541"/>
              <a:ext cx="1019596" cy="758059"/>
            </a:xfrm>
            <a:prstGeom prst="rect">
              <a:avLst/>
            </a:prstGeom>
          </p:spPr>
          <p:txBody>
            <a:bodyPr anchor="ctr">
              <a:normAutofit fontScale="7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sz="2800" dirty="0" smtClean="0"/>
                <a:t>= 0.73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nce_p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0"/>
            <a:ext cx="703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162050" y="165100"/>
            <a:ext cx="2092325" cy="757238"/>
          </a:xfrm>
        </p:spPr>
        <p:txBody>
          <a:bodyPr/>
          <a:lstStyle/>
          <a:p>
            <a:pPr algn="l"/>
            <a:r>
              <a:rPr lang="en-US" sz="2800" smtClean="0"/>
              <a:t>EPILOGUE</a:t>
            </a:r>
          </a:p>
        </p:txBody>
      </p:sp>
      <p:pic>
        <p:nvPicPr>
          <p:cNvPr id="4" name="Picture 3" descr="kev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311150"/>
            <a:ext cx="17684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kev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4324350"/>
            <a:ext cx="17684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kev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900" y="4567238"/>
            <a:ext cx="17684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kev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8650" y="1560513"/>
            <a:ext cx="17684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00075" y="2970213"/>
            <a:ext cx="8543925" cy="1938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GB" sz="2400">
                <a:solidFill>
                  <a:srgbClr val="7F7F7F"/>
                </a:solidFill>
              </a:rPr>
              <a:t>“</a:t>
            </a:r>
            <a:r>
              <a:rPr lang="en-GB" sz="2400">
                <a:solidFill>
                  <a:srgbClr val="7F7F7F"/>
                </a:solidFill>
              </a:rPr>
              <a:t>Given that Zurich is predominately German speaking (French is the first language for only 2.1%), one wouldn't expect that parents in Zurich were just being influenced by France. Is this additional evidence of the Costner effect? It is a bit depressing to think that KC could have such an impact.</a:t>
            </a:r>
            <a:r>
              <a:rPr lang="ja-JP" altLang="en-GB" sz="2400">
                <a:solidFill>
                  <a:srgbClr val="7F7F7F"/>
                </a:solidFill>
              </a:rPr>
              <a:t>”</a:t>
            </a:r>
            <a:endParaRPr lang="en-GB" sz="2400">
              <a:solidFill>
                <a:srgbClr val="7F7F7F"/>
              </a:solidFill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743450" y="4879975"/>
            <a:ext cx="4127500" cy="922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Kevin Pickering</a:t>
            </a:r>
          </a:p>
          <a:p>
            <a:pPr algn="r"/>
            <a:r>
              <a:rPr lang="en-GB"/>
              <a:t>Head of Statistics </a:t>
            </a:r>
          </a:p>
          <a:p>
            <a:pPr algn="r"/>
            <a:r>
              <a:rPr lang="en-GB"/>
              <a:t>National Centre for Social Research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Official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Rich content is not just prettier…</a:t>
            </a:r>
            <a:br>
              <a:rPr lang="en-US" dirty="0" smtClean="0"/>
            </a:br>
            <a:r>
              <a:rPr lang="en-US" dirty="0"/>
              <a:t>…it can be </a:t>
            </a:r>
            <a:r>
              <a:rPr lang="en-US" i="1" dirty="0"/>
              <a:t>smarter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420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Restrictions of Static Imagery</a:t>
            </a:r>
          </a:p>
        </p:txBody>
      </p:sp>
      <p:pic>
        <p:nvPicPr>
          <p:cNvPr id="8" name="Picture 2" descr="rabbi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89163"/>
            <a:ext cx="37306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rabbi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189163"/>
            <a:ext cx="37306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3088" y="4802188"/>
            <a:ext cx="4622800" cy="56038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ource: </a:t>
            </a:r>
            <a:r>
              <a:rPr lang="hu-HU" sz="1400" dirty="0">
                <a:solidFill>
                  <a:schemeClr val="bg1">
                    <a:lumMod val="50000"/>
                  </a:schemeClr>
                </a:solidFill>
              </a:rPr>
              <a:t>http://www.socsci.uci.edu/~ddhoff/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41291E-7 L 0.24479 -5.4129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41291E-7 L -0.23559 -5.4129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Spot the Difference</a:t>
            </a:r>
          </a:p>
        </p:txBody>
      </p:sp>
      <p:pic>
        <p:nvPicPr>
          <p:cNvPr id="19459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354138"/>
            <a:ext cx="56515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throw_do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5825"/>
            <a:ext cx="45180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london_cho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4459288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royd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713" y="0"/>
            <a:ext cx="44592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eathrow_dogs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925" y="3406775"/>
            <a:ext cx="453707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MOBILE PLATFORMS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11960" y="1700808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588" lvl="1" indent="-457200">
              <a:buFont typeface="Arial" pitchFamily="34" charset="0"/>
              <a:buChar char="•"/>
            </a:pPr>
            <a:r>
              <a:rPr lang="en-GB" sz="2000" dirty="0" smtClean="0"/>
              <a:t>Apple has sold over 360 million ‘</a:t>
            </a:r>
            <a:r>
              <a:rPr lang="en-GB" sz="2000" dirty="0" err="1" smtClean="0"/>
              <a:t>iOS</a:t>
            </a:r>
            <a:r>
              <a:rPr lang="en-GB" sz="2000" dirty="0" smtClean="0"/>
              <a:t>’ devices (</a:t>
            </a:r>
            <a:r>
              <a:rPr lang="en-GB" sz="2000" dirty="0" err="1" smtClean="0"/>
              <a:t>iPad/iPhone/iPod</a:t>
            </a:r>
            <a:r>
              <a:rPr lang="en-GB" sz="2000" dirty="0" smtClean="0"/>
              <a:t> Touch)</a:t>
            </a:r>
          </a:p>
          <a:p>
            <a:pPr marL="636588" lvl="1" indent="-457200">
              <a:buFont typeface="Arial" pitchFamily="34" charset="0"/>
              <a:buChar char="•"/>
            </a:pPr>
            <a:r>
              <a:rPr lang="en-GB" sz="2000" dirty="0" smtClean="0"/>
              <a:t>In 2011, 45% of all UK internet users went online via mobile devices (in 2010, it was 31%)</a:t>
            </a:r>
          </a:p>
          <a:p>
            <a:pPr marL="636588" lvl="1" indent="-457200">
              <a:buFont typeface="Arial" pitchFamily="34" charset="0"/>
              <a:buChar char="•"/>
            </a:pPr>
            <a:r>
              <a:rPr lang="en-GB" sz="2000" dirty="0" smtClean="0"/>
              <a:t>71% of 16-24 year olds online via mobile devices</a:t>
            </a:r>
          </a:p>
          <a:p>
            <a:pPr marL="179388" lvl="1"/>
            <a:endParaRPr lang="en-GB" sz="2000" dirty="0" smtClean="0"/>
          </a:p>
          <a:p>
            <a:pPr marL="179388" lvl="1"/>
            <a:r>
              <a:rPr lang="en-GB" sz="2000" dirty="0" smtClean="0"/>
              <a:t>A clear need to support mobile devices–in addition to continuing desktop support</a:t>
            </a:r>
            <a:endParaRPr lang="en-GB" sz="2000" dirty="0"/>
          </a:p>
        </p:txBody>
      </p:sp>
      <p:pic>
        <p:nvPicPr>
          <p:cNvPr id="6" name="Picture 5" descr="ph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677817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MOBILE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2 principal content routes</a:t>
            </a:r>
          </a:p>
          <a:p>
            <a:pPr marL="514350" indent="-514350"/>
            <a:r>
              <a:rPr lang="en-GB" dirty="0" smtClean="0"/>
              <a:t>‘Apps’ – proprietary applications, authored for each type of device:</a:t>
            </a:r>
          </a:p>
          <a:p>
            <a:pPr lvl="1"/>
            <a:r>
              <a:rPr lang="en-GB" dirty="0" smtClean="0"/>
              <a:t>Apple app store</a:t>
            </a:r>
          </a:p>
          <a:p>
            <a:pPr lvl="1"/>
            <a:r>
              <a:rPr lang="en-GB" dirty="0" smtClean="0"/>
              <a:t>Android marketplace</a:t>
            </a:r>
          </a:p>
          <a:p>
            <a:pPr lvl="1"/>
            <a:r>
              <a:rPr lang="en-GB" dirty="0" smtClean="0"/>
              <a:t>Windows, Blackberry etc…</a:t>
            </a:r>
          </a:p>
          <a:p>
            <a:pPr lvl="1"/>
            <a:r>
              <a:rPr lang="en-GB" dirty="0" smtClean="0"/>
              <a:t>In the UK, strong guidance for central government NOT to enter this environment…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Web apps – open applications, for the web browser, based on HTML5 technology…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5116285"/>
            <a:ext cx="7344229" cy="1009877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RICH CONTENT – Flash v HTML5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Many great web visualisations have been authored using Adobe Flash – a single software plug-in for “rich content”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But most of the web is now moving to ‘open standards’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And Adobe has discontinued ‘mobile flash’…just as the web is going mobile</a:t>
            </a:r>
          </a:p>
          <a:p>
            <a:pPr marL="0" lvl="1" indent="0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HTML5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 loose term for a family of technologies:</a:t>
            </a:r>
          </a:p>
          <a:p>
            <a:r>
              <a:rPr lang="en-GB" dirty="0" smtClean="0"/>
              <a:t>HTML ( for text and document structure)</a:t>
            </a:r>
          </a:p>
          <a:p>
            <a:r>
              <a:rPr lang="en-GB" dirty="0" smtClean="0"/>
              <a:t>CSS (for document appearance)</a:t>
            </a:r>
          </a:p>
          <a:p>
            <a:r>
              <a:rPr lang="en-GB" dirty="0" smtClean="0"/>
              <a:t>SVG (for vector graphics)</a:t>
            </a:r>
          </a:p>
          <a:p>
            <a:r>
              <a:rPr lang="en-GB" dirty="0" smtClean="0"/>
              <a:t>Canvas (for bitmap graphics)</a:t>
            </a:r>
          </a:p>
          <a:p>
            <a:r>
              <a:rPr lang="en-GB" dirty="0" err="1" smtClean="0"/>
              <a:t>Javascript</a:t>
            </a:r>
            <a:r>
              <a:rPr lang="en-GB" dirty="0" smtClean="0"/>
              <a:t> (for interactivity)</a:t>
            </a:r>
          </a:p>
          <a:p>
            <a:r>
              <a:rPr lang="en-GB" dirty="0" smtClean="0"/>
              <a:t>XML (for structured data)</a:t>
            </a:r>
          </a:p>
          <a:p>
            <a:pPr marL="0" indent="0">
              <a:buNone/>
            </a:pPr>
            <a:r>
              <a:rPr lang="en-GB" dirty="0" smtClean="0"/>
              <a:t>Crucially, many </a:t>
            </a:r>
            <a:r>
              <a:rPr lang="en-GB" dirty="0" err="1" smtClean="0"/>
              <a:t>javascript</a:t>
            </a:r>
            <a:r>
              <a:rPr lang="en-GB" dirty="0" smtClean="0"/>
              <a:t> libraries (</a:t>
            </a:r>
            <a:r>
              <a:rPr lang="en-GB" dirty="0" err="1" smtClean="0"/>
              <a:t>jQuery</a:t>
            </a:r>
            <a:r>
              <a:rPr lang="en-GB" dirty="0" smtClean="0"/>
              <a:t>, modernizr,d3) making development easier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ONS Migration Map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5492" y="2088929"/>
            <a:ext cx="4079421" cy="6325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“HTML5 for statistics”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51" y="2717532"/>
            <a:ext cx="3404502" cy="105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Supported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All current versions of major desktop browsers:</a:t>
            </a:r>
          </a:p>
          <a:p>
            <a:pPr marL="360363" indent="0"/>
            <a:r>
              <a:rPr lang="en-GB" sz="1800" dirty="0" smtClean="0"/>
              <a:t>Internet Explorer (9+)</a:t>
            </a:r>
          </a:p>
          <a:p>
            <a:pPr marL="360363" indent="0"/>
            <a:r>
              <a:rPr lang="en-GB" sz="1800" dirty="0" smtClean="0"/>
              <a:t>Firefox</a:t>
            </a:r>
          </a:p>
          <a:p>
            <a:pPr marL="360363" indent="0"/>
            <a:r>
              <a:rPr lang="en-GB" sz="1800" dirty="0" smtClean="0"/>
              <a:t>Google Chrome</a:t>
            </a:r>
          </a:p>
          <a:p>
            <a:pPr marL="360363" indent="0"/>
            <a:r>
              <a:rPr lang="en-GB" sz="1800" dirty="0" smtClean="0"/>
              <a:t>Safari</a:t>
            </a:r>
          </a:p>
          <a:p>
            <a:pPr marL="360363" indent="0"/>
            <a:r>
              <a:rPr lang="en-GB" sz="1800" dirty="0" smtClean="0"/>
              <a:t>Opera</a:t>
            </a:r>
          </a:p>
          <a:p>
            <a:pPr marL="0" indent="0">
              <a:buNone/>
            </a:pPr>
            <a:r>
              <a:rPr lang="en-GB" dirty="0" smtClean="0"/>
              <a:t>All current versions of major mobile browsers:</a:t>
            </a:r>
          </a:p>
          <a:p>
            <a:pPr marL="360363" indent="0"/>
            <a:r>
              <a:rPr lang="en-GB" sz="1800" dirty="0" smtClean="0"/>
              <a:t>Mobile Safari (iOS5+)</a:t>
            </a:r>
          </a:p>
          <a:p>
            <a:pPr marL="360363" indent="0"/>
            <a:r>
              <a:rPr lang="en-GB" sz="1800" dirty="0" smtClean="0"/>
              <a:t>Android Browser (v.3+)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Back in September 2011, when project started, only 45% of ONS visits had supported browser. Six months later (March 2012) nearly 60%</a:t>
            </a:r>
          </a:p>
          <a:p>
            <a:pPr marL="0" indent="0">
              <a:buNone/>
            </a:pPr>
            <a:r>
              <a:rPr lang="en-GB" sz="1800" dirty="0" smtClean="0"/>
              <a:t>Main problem is IE7/8 – Google Chrome </a:t>
            </a:r>
            <a:r>
              <a:rPr lang="en-GB" sz="1800" dirty="0" err="1" smtClean="0"/>
              <a:t>plugin</a:t>
            </a:r>
            <a:r>
              <a:rPr lang="en-GB" sz="1800" dirty="0" smtClean="0"/>
              <a:t> available…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5" y="737692"/>
            <a:ext cx="1463217" cy="453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145446" y="1055276"/>
            <a:ext cx="3259204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cs typeface="Arial Unicode MS" charset="0"/>
              </a:rPr>
              <a:t>“</a:t>
            </a:r>
            <a:r>
              <a:rPr lang="en-US" b="1" i="1" dirty="0">
                <a:cs typeface="Arial Unicode MS" charset="0"/>
              </a:rPr>
              <a:t>You complain that your report would be </a:t>
            </a:r>
            <a:r>
              <a:rPr lang="en-US" b="1" i="1" dirty="0" smtClean="0">
                <a:cs typeface="Arial Unicode MS" charset="0"/>
              </a:rPr>
              <a:t>dry</a:t>
            </a:r>
            <a:r>
              <a:rPr lang="en-US" b="1" dirty="0" smtClean="0">
                <a:cs typeface="Arial Unicode MS" charset="0"/>
              </a:rPr>
              <a:t> </a:t>
            </a:r>
            <a:r>
              <a:rPr lang="en-US" dirty="0">
                <a:cs typeface="Arial Unicode MS" charset="0"/>
              </a:rPr>
              <a:t>[without the </a:t>
            </a:r>
            <a:r>
              <a:rPr lang="en-US" dirty="0" smtClean="0">
                <a:cs typeface="Arial Unicode MS" charset="0"/>
              </a:rPr>
              <a:t>graphics]…</a:t>
            </a:r>
            <a:endParaRPr lang="en-US" b="1" dirty="0" smtClean="0">
              <a:cs typeface="Arial Unicode MS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22438" y="1145991"/>
            <a:ext cx="1884363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2438" y="3703454"/>
            <a:ext cx="1884363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70515" y="3703454"/>
            <a:ext cx="1884363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70515" y="1145991"/>
            <a:ext cx="1884363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63919" y="1859633"/>
            <a:ext cx="3245833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i="1" dirty="0" smtClean="0">
                <a:solidFill>
                  <a:srgbClr val="000000"/>
                </a:solidFill>
                <a:cs typeface="Arial Unicode MS" charset="0"/>
              </a:rPr>
              <a:t>…THE DRYER</a:t>
            </a:r>
          </a:p>
          <a:p>
            <a:pPr algn="r"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i="1" dirty="0" smtClean="0">
                <a:solidFill>
                  <a:srgbClr val="000000"/>
                </a:solidFill>
                <a:cs typeface="Arial Unicode MS" charset="0"/>
              </a:rPr>
              <a:t>THE BETTER.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6768" y="3185253"/>
            <a:ext cx="3273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cs typeface="Arial Unicode MS" charset="0"/>
              </a:rPr>
              <a:t>Statistics should be the </a:t>
            </a:r>
            <a:r>
              <a:rPr lang="en-US" b="1" i="1" dirty="0" smtClean="0">
                <a:cs typeface="Arial Unicode MS" charset="0"/>
              </a:rPr>
              <a:t>dryest</a:t>
            </a:r>
            <a:r>
              <a:rPr lang="en-US" b="1" dirty="0" smtClean="0">
                <a:cs typeface="Arial Unicode MS" charset="0"/>
              </a:rPr>
              <a:t> of all reading”</a:t>
            </a:r>
            <a:endParaRPr lang="en-US" b="1" dirty="0">
              <a:cs typeface="Arial Unicode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6767" y="3831584"/>
            <a:ext cx="281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7F7F7F"/>
                </a:solidFill>
                <a:cs typeface="Arial Unicode MS" charset="0"/>
              </a:rPr>
              <a:t>letter to Florence Nightingale, 1861</a:t>
            </a:r>
            <a:endParaRPr lang="en-US" sz="1400" b="1" dirty="0">
              <a:solidFill>
                <a:srgbClr val="7F7F7F"/>
              </a:solidFill>
              <a:cs typeface="Arial Unicode MS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22438" y="562925"/>
            <a:ext cx="4003991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solidFill>
                  <a:srgbClr val="000000"/>
                </a:solidFill>
                <a:cs typeface="Arial Unicode MS" charset="0"/>
              </a:rPr>
              <a:t>William Farr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Arial Unicode MS" charset="0"/>
              </a:rPr>
              <a:t>(1807-1883)</a:t>
            </a:r>
          </a:p>
        </p:txBody>
      </p:sp>
      <p:pic>
        <p:nvPicPr>
          <p:cNvPr id="14" name="Picture 13" descr="Coxcom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68" y="4304999"/>
            <a:ext cx="2945660" cy="195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 descr="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96851"/>
            <a:ext cx="10763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57200" y="2112507"/>
            <a:ext cx="85693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200"/>
              <a:t>Well, it should take</a:t>
            </a:r>
            <a:r>
              <a:rPr lang="en-GB" sz="3200" b="1"/>
              <a:t> </a:t>
            </a:r>
            <a:r>
              <a:rPr lang="en-GB" sz="3200" b="1">
                <a:solidFill>
                  <a:srgbClr val="FF0000"/>
                </a:solidFill>
              </a:rPr>
              <a:t>some</a:t>
            </a:r>
            <a:r>
              <a:rPr lang="en-GB" sz="3200" b="1"/>
              <a:t> </a:t>
            </a:r>
            <a:r>
              <a:rPr lang="en-GB" sz="3200"/>
              <a:t>time, because it</a:t>
            </a:r>
            <a:r>
              <a:rPr lang="en-GB" sz="3200">
                <a:latin typeface="Arial"/>
              </a:rPr>
              <a:t>’</a:t>
            </a:r>
            <a:r>
              <a:rPr lang="en-GB" sz="3200"/>
              <a:t>s </a:t>
            </a:r>
            <a:r>
              <a:rPr lang="en-GB" sz="3200" b="1">
                <a:solidFill>
                  <a:srgbClr val="FF0000"/>
                </a:solidFill>
              </a:rPr>
              <a:t>important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57200" y="3555548"/>
            <a:ext cx="85693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Don’t</a:t>
            </a:r>
            <a:r>
              <a:rPr lang="en-GB" sz="3200" b="1"/>
              <a:t> </a:t>
            </a:r>
            <a:r>
              <a:rPr lang="en-GB" sz="3200"/>
              <a:t>shortcut the </a:t>
            </a:r>
            <a:r>
              <a:rPr lang="en-GB" sz="3200" b="1">
                <a:solidFill>
                  <a:srgbClr val="FF0000"/>
                </a:solidFill>
              </a:rPr>
              <a:t>design</a:t>
            </a:r>
            <a:r>
              <a:rPr lang="en-GB" sz="3200" b="1"/>
              <a:t> </a:t>
            </a:r>
            <a:r>
              <a:rPr lang="en-GB" sz="3200"/>
              <a:t>process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57200" y="4636862"/>
            <a:ext cx="77433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3200"/>
              <a:t>Instead, look for </a:t>
            </a:r>
            <a:r>
              <a:rPr lang="en-GB" sz="3200" b="1">
                <a:solidFill>
                  <a:srgbClr val="FF0000"/>
                </a:solidFill>
              </a:rPr>
              <a:t>efficiency</a:t>
            </a:r>
            <a:r>
              <a:rPr lang="en-GB" sz="3200" b="1"/>
              <a:t> </a:t>
            </a:r>
            <a:r>
              <a:rPr lang="en-GB" sz="3200"/>
              <a:t>in </a:t>
            </a:r>
            <a:r>
              <a:rPr lang="en-GB" sz="3200" b="1">
                <a:solidFill>
                  <a:srgbClr val="FF0000"/>
                </a:solidFill>
              </a:rPr>
              <a:t>production</a:t>
            </a:r>
            <a:r>
              <a:rPr lang="en-GB" sz="3200" b="1"/>
              <a:t> </a:t>
            </a:r>
            <a:r>
              <a:rPr lang="en-GB" sz="3200"/>
              <a:t>by taking advantage of emerging technical trends…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en-GB" sz="3600" dirty="0"/>
              <a:t>DOESN’T THIS TAKE TOO MUCH TIME?</a:t>
            </a:r>
          </a:p>
        </p:txBody>
      </p:sp>
    </p:spTree>
    <p:extLst>
      <p:ext uri="{BB962C8B-B14F-4D97-AF65-F5344CB8AC3E}">
        <p14:creationId xmlns:p14="http://schemas.microsoft.com/office/powerpoint/2010/main" val="230166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/>
      <p:bldP spid="22545" grpId="0"/>
      <p:bldP spid="225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KEY TREND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0588" y="2436813"/>
            <a:ext cx="4591050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99"/>
              </a:buClr>
              <a:buSzPct val="100000"/>
              <a:buFont typeface="Arial" charset="0"/>
              <a:buNone/>
            </a:pPr>
            <a:r>
              <a:rPr lang="en-GB" sz="3200">
                <a:latin typeface="+mn-lt"/>
              </a:rPr>
              <a:t>“The Internet is evolving into a global, living, networked computer that anyone can program”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025" y="5734050"/>
            <a:ext cx="378530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FFFF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/>
              <a:t>Don Tapscott and Anthony D. Williams</a:t>
            </a:r>
          </a:p>
          <a:p>
            <a:pPr defTabSz="457200">
              <a:buClr>
                <a:srgbClr val="FFFF99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/>
              <a:t>Wikinomics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PROGRAMMING INTERFACE (API)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APIs are driving content integration and innovation on the web</a:t>
            </a:r>
          </a:p>
          <a:p>
            <a:pPr marL="0" indent="0">
              <a:buNone/>
            </a:pPr>
            <a:r>
              <a:rPr lang="en-GB" dirty="0"/>
              <a:t>Example – </a:t>
            </a:r>
            <a:r>
              <a:rPr lang="en-GB" sz="2800" dirty="0"/>
              <a:t>http://www.census.gov/developers/</a:t>
            </a:r>
          </a:p>
          <a:p>
            <a:r>
              <a:rPr lang="en-GB" dirty="0"/>
              <a:t>“The [Census] Bureau wants to be a </a:t>
            </a:r>
            <a:r>
              <a:rPr lang="en-GB" i="1" dirty="0"/>
              <a:t>source</a:t>
            </a:r>
            <a:r>
              <a:rPr lang="en-GB" dirty="0"/>
              <a:t> for mobile data, not an app builder”</a:t>
            </a:r>
          </a:p>
          <a:p>
            <a:pPr indent="17463">
              <a:buNone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Steven Buckner, director </a:t>
            </a:r>
            <a:r>
              <a:rPr lang="en-GB" sz="1800" dirty="0" err="1" smtClean="0">
                <a:solidFill>
                  <a:schemeClr val="bg1">
                    <a:lumMod val="50000"/>
                  </a:schemeClr>
                </a:solidFill>
              </a:rPr>
              <a:t>Center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 for New Media &amp; Promotion</a:t>
            </a:r>
          </a:p>
          <a:p>
            <a:pPr marL="363538" indent="-363538"/>
            <a:r>
              <a:rPr lang="en-GB" dirty="0"/>
              <a:t>an API can drive </a:t>
            </a:r>
            <a:r>
              <a:rPr lang="en-GB" b="1" dirty="0">
                <a:solidFill>
                  <a:srgbClr val="FF0000"/>
                </a:solidFill>
              </a:rPr>
              <a:t>internal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innovation and efficiency…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423561"/>
            <a:ext cx="39322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748145" y="3634694"/>
            <a:ext cx="3319030" cy="126957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DATA</a:t>
            </a:r>
          </a:p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VISUALISATION</a:t>
            </a:r>
          </a:p>
          <a:p>
            <a:pPr algn="r">
              <a:lnSpc>
                <a:spcPct val="85000"/>
              </a:lnSpc>
              <a:defRPr/>
            </a:pPr>
            <a:r>
              <a:rPr lang="en-GB" sz="3000" b="1" dirty="0">
                <a:solidFill>
                  <a:schemeClr val="bg1">
                    <a:lumMod val="50000"/>
                  </a:schemeClr>
                </a:solidFill>
              </a:rPr>
              <a:t>CENTRE</a:t>
            </a: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4175125" y="3007636"/>
            <a:ext cx="318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alan.smith@ons.gsi.gov.uk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464300" y="4628473"/>
            <a:ext cx="1946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4151313" y="3279098"/>
            <a:ext cx="20875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advice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627313" y="5349198"/>
            <a:ext cx="129698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28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809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2592388" y="5742898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@theboysmithy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547424" y="5033286"/>
            <a:ext cx="177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bit.ly/onsdvc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28863" y="1010962"/>
            <a:ext cx="4591050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Clr>
                <a:srgbClr val="FFFF99"/>
              </a:buClr>
              <a:buSzPct val="100000"/>
              <a:buFont typeface="Arial" charset="0"/>
              <a:buNone/>
            </a:pPr>
            <a:r>
              <a:rPr lang="en-GB" sz="4000" b="1">
                <a:solidFill>
                  <a:schemeClr val="bg1">
                    <a:lumMod val="50000"/>
                  </a:schemeClr>
                </a:solidFill>
                <a:latin typeface="+mn-lt"/>
              </a:rPr>
              <a:t>THANK YOU</a:t>
            </a:r>
          </a:p>
          <a:p>
            <a:pPr algn="ctr">
              <a:buClr>
                <a:srgbClr val="FFFF99"/>
              </a:buClr>
              <a:buSzPct val="100000"/>
              <a:buFont typeface="Arial" charset="0"/>
              <a:buNone/>
            </a:pPr>
            <a:r>
              <a:rPr lang="en-GB" sz="4000" b="1">
                <a:solidFill>
                  <a:schemeClr val="bg1">
                    <a:lumMod val="50000"/>
                  </a:schemeClr>
                </a:solidFill>
                <a:latin typeface="+mn-lt"/>
              </a:rPr>
              <a:t>Questions?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66925" y="2594429"/>
            <a:ext cx="485298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51987"/>
              </p:ext>
            </p:extLst>
          </p:nvPr>
        </p:nvGraphicFramePr>
        <p:xfrm>
          <a:off x="2168072" y="334734"/>
          <a:ext cx="476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Image" r:id="rId3" imgW="4761905" imgH="1079365" progId="Photoshop.Image.11">
                  <p:embed/>
                </p:oleObj>
              </mc:Choice>
              <mc:Fallback>
                <p:oleObj name="Image" r:id="rId3" imgW="4761905" imgH="1079365" progId="Photoshop.Image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072" y="334734"/>
                        <a:ext cx="4762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96647" y="1553934"/>
            <a:ext cx="467677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533400"/>
            <a:r>
              <a:rPr lang="en-GB" sz="1400" dirty="0"/>
              <a:t>“…Among the Code of Practice requirements are that producers of official statistics should prepare full and frank commentary and analysis that aid interpretation including:</a:t>
            </a:r>
          </a:p>
          <a:p>
            <a:pPr defTabSz="533400">
              <a:buFontTx/>
              <a:buChar char="•"/>
            </a:pPr>
            <a:endParaRPr lang="en-GB" sz="1400" dirty="0"/>
          </a:p>
          <a:p>
            <a:pPr defTabSz="533400">
              <a:buFontTx/>
              <a:buChar char="•"/>
            </a:pPr>
            <a:r>
              <a:rPr lang="en-GB" sz="1400" dirty="0"/>
              <a:t>information on the quality and reliability of statistics in relation to the range of potential uses</a:t>
            </a:r>
          </a:p>
          <a:p>
            <a:pPr defTabSz="533400">
              <a:buFontTx/>
              <a:buChar char="•"/>
            </a:pPr>
            <a:r>
              <a:rPr lang="en-GB" sz="1400" dirty="0"/>
              <a:t>information on methods, procedures and classifications</a:t>
            </a:r>
          </a:p>
          <a:p>
            <a:pPr defTabSz="533400">
              <a:buFontTx/>
              <a:buChar char="•"/>
            </a:pPr>
            <a:r>
              <a:rPr lang="en-GB" sz="1400" dirty="0"/>
              <a:t>factual information about the policy or operational context</a:t>
            </a:r>
          </a:p>
          <a:p>
            <a:pPr defTabSz="533400">
              <a:buFontTx/>
              <a:buChar char="•"/>
            </a:pPr>
            <a:r>
              <a:rPr lang="en-GB" sz="1400" dirty="0"/>
              <a:t>formats for the presentation of statistics in graphs, tables and maps that enhance clarity, interpretability and consistency…</a:t>
            </a:r>
          </a:p>
          <a:p>
            <a:pPr defTabSz="533400" eaLnBrk="0" hangingPunct="0"/>
            <a:endParaRPr lang="en-GB" sz="1400" dirty="0"/>
          </a:p>
          <a:p>
            <a:pPr defTabSz="533400" eaLnBrk="0" hangingPunct="0"/>
            <a:r>
              <a:rPr lang="en-GB" sz="1400" dirty="0"/>
              <a:t>…In the view of the Statistics Authority, the public has a right to know the statisticians’ understanding of the messages from the statistics, just as they have a right to the data itself.  It is common, and proper, for statisticians in government departments to brief policy colleagues on the substance of the statistics.  That knowledge should, as a matter of principle, be shared more widely.”</a:t>
            </a:r>
          </a:p>
          <a:p>
            <a:pPr defTabSz="533400" eaLnBrk="0" hangingPunct="0"/>
            <a:endParaRPr lang="en-GB" sz="1400" dirty="0"/>
          </a:p>
          <a:p>
            <a:pPr defTabSz="533400" eaLnBrk="0" hangingPunct="0"/>
            <a:r>
              <a:rPr lang="en-GB" sz="1400" dirty="0"/>
              <a:t>(The Value of Statistical Commentary, 23</a:t>
            </a:r>
            <a:r>
              <a:rPr lang="en-GB" sz="1400" baseline="30000" dirty="0"/>
              <a:t>rd</a:t>
            </a:r>
            <a:r>
              <a:rPr lang="en-GB" sz="1400" dirty="0"/>
              <a:t> July 2010)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96646" y="4341750"/>
            <a:ext cx="4676775" cy="1627248"/>
          </a:xfrm>
          <a:prstGeom prst="round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672" y="1368195"/>
            <a:ext cx="5162837" cy="43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35527" y="117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Today’s challenges </a:t>
            </a:r>
            <a:r>
              <a:rPr lang="en-GB" sz="4300" dirty="0" smtClean="0">
                <a:latin typeface="+mj-lt"/>
                <a:cs typeface="+mj-cs"/>
              </a:rPr>
              <a:t>are</a:t>
            </a:r>
            <a:r>
              <a:rPr kumimoji="0" lang="en-GB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not new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35525" y="5629021"/>
            <a:ext cx="6386945" cy="4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ＭＳ Ｐゴシック" charset="-128"/>
                <a:cs typeface="+mj-cs"/>
              </a:rPr>
              <a:t>William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ＭＳ Ｐゴシック" charset="-128"/>
                <a:cs typeface="+mj-cs"/>
              </a:rPr>
              <a:t>Playfair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n-lt"/>
                <a:ea typeface="ＭＳ Ｐゴシック" charset="-128"/>
                <a:cs typeface="+mj-cs"/>
              </a:rPr>
              <a:t>, The Statistical Atlas, 1801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+mn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1</a:t>
            </a:r>
            <a:r>
              <a:rPr lang="en-US" baseline="30000"/>
              <a:t>st</a:t>
            </a:r>
            <a:r>
              <a:rPr lang="en-US"/>
              <a:t> content revolution…</a:t>
            </a:r>
            <a:endParaRPr lang="en-US" smtClean="0"/>
          </a:p>
        </p:txBody>
      </p:sp>
      <p:pic>
        <p:nvPicPr>
          <p:cNvPr id="8" name="Picture 7" descr="miscellan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1417638"/>
            <a:ext cx="42322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tabl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311275"/>
            <a:ext cx="4125912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1613" y="6092825"/>
            <a:ext cx="5722937" cy="3317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From the 19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Journal of the Royal Statistical Society, 1856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55738" y="1638300"/>
            <a:ext cx="60626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ja-JP" altLang="en-GB" sz="3200">
                <a:solidFill>
                  <a:srgbClr val="7F7F7F"/>
                </a:solidFill>
              </a:rPr>
              <a:t>“</a:t>
            </a:r>
            <a:r>
              <a:rPr lang="en-GB" altLang="ja-JP" sz="3200" dirty="0">
                <a:solidFill>
                  <a:srgbClr val="7F7F7F"/>
                </a:solidFill>
              </a:rPr>
              <a:t>…no study is less alluring or more dry and tedious than statistics</a:t>
            </a:r>
            <a:r>
              <a:rPr lang="en-US" altLang="ja-JP" sz="3200" dirty="0">
                <a:solidFill>
                  <a:srgbClr val="7F7F7F"/>
                </a:solidFill>
              </a:rPr>
              <a:t>…</a:t>
            </a:r>
            <a:endParaRPr lang="en-GB" altLang="ja-JP" sz="3200" dirty="0">
              <a:solidFill>
                <a:srgbClr val="7F7F7F"/>
              </a:solidFill>
            </a:endParaRPr>
          </a:p>
          <a:p>
            <a:pPr eaLnBrk="0" hangingPunct="0">
              <a:spcBef>
                <a:spcPct val="20000"/>
              </a:spcBef>
            </a:pPr>
            <a:r>
              <a:rPr lang="en-GB" sz="3200" dirty="0">
                <a:solidFill>
                  <a:srgbClr val="7F7F7F"/>
                </a:solidFill>
              </a:rPr>
              <a:t>…unless the </a:t>
            </a:r>
            <a:r>
              <a:rPr lang="en-GB" sz="3200" b="1" dirty="0">
                <a:solidFill>
                  <a:srgbClr val="FF0000"/>
                </a:solidFill>
              </a:rPr>
              <a:t>mind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7F7F7F"/>
                </a:solidFill>
              </a:rPr>
              <a:t>and </a:t>
            </a:r>
            <a:r>
              <a:rPr lang="en-GB" sz="3200" b="1" dirty="0">
                <a:solidFill>
                  <a:srgbClr val="FF0000"/>
                </a:solidFill>
              </a:rPr>
              <a:t>imagination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7F7F7F"/>
                </a:solidFill>
              </a:rPr>
              <a:t>are set to work</a:t>
            </a:r>
            <a:r>
              <a:rPr lang="ja-JP" altLang="en-GB" sz="3200">
                <a:solidFill>
                  <a:srgbClr val="7F7F7F"/>
                </a:solidFill>
              </a:rPr>
              <a:t>”</a:t>
            </a:r>
            <a:endParaRPr lang="en-GB" altLang="ja-JP" sz="3200" dirty="0">
              <a:solidFill>
                <a:srgbClr val="7F7F7F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GB" sz="3200" dirty="0">
              <a:solidFill>
                <a:srgbClr val="7F7F7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0800" y="3835400"/>
            <a:ext cx="4927600" cy="5588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William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Playfair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he Commercial and Political Atlas (1801)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layfair_Denm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666750"/>
            <a:ext cx="8497888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6550" y="5859463"/>
            <a:ext cx="5722938" cy="33178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William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Playfair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The Commercial and Political Atlas (1801)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8163" y="4183062"/>
            <a:ext cx="8497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4400" b="1"/>
              <a:t>PAPER</a:t>
            </a:r>
            <a:r>
              <a:rPr lang="en-GB" sz="4400"/>
              <a:t> was the </a:t>
            </a:r>
            <a:r>
              <a:rPr lang="en-GB" sz="4400" b="1"/>
              <a:t>HTML </a:t>
            </a:r>
            <a:r>
              <a:rPr lang="en-GB" sz="4400"/>
              <a:t>of its day</a:t>
            </a:r>
          </a:p>
          <a:p>
            <a:r>
              <a:rPr lang="en-GB" b="1">
                <a:solidFill>
                  <a:schemeClr val="bg1">
                    <a:lumMod val="50000"/>
                  </a:schemeClr>
                </a:solidFill>
              </a:rPr>
              <a:t>printing presses were the broadband</a:t>
            </a:r>
          </a:p>
          <a:p>
            <a:r>
              <a:rPr lang="en-GB" b="1">
                <a:solidFill>
                  <a:schemeClr val="bg1">
                    <a:lumMod val="50000"/>
                  </a:schemeClr>
                </a:solidFill>
              </a:rPr>
              <a:t>pamphleteers were bloggers and citizen journalists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19475" y="762187"/>
            <a:ext cx="49688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In the late 18</a:t>
            </a:r>
            <a:r>
              <a:rPr lang="en-US" b="1" baseline="30000"/>
              <a:t>th</a:t>
            </a:r>
            <a:r>
              <a:rPr lang="en-US" b="1"/>
              <a:t>/early 19</a:t>
            </a:r>
            <a:r>
              <a:rPr lang="en-US" b="1" baseline="30000"/>
              <a:t>th</a:t>
            </a:r>
            <a:r>
              <a:rPr lang="en-US" b="1"/>
              <a:t> Century, innovations in publishing created a revolution in communication that encouraged mass participation, challenges to traditional ideas of government and led to fundamental and permanent changes in the relationship between citizen and state</a:t>
            </a:r>
            <a:endParaRPr lang="en-GB" b="1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8163" y="3174999"/>
            <a:ext cx="69865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4400" b="1"/>
              <a:t>Sound familiar?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611188" y="762187"/>
            <a:ext cx="3024187" cy="2146300"/>
            <a:chOff x="567" y="1026"/>
            <a:chExt cx="1905" cy="1352"/>
          </a:xfrm>
        </p:grpSpPr>
        <p:pic>
          <p:nvPicPr>
            <p:cNvPr id="9" name="Picture 11" descr="File:Koenig's steam press - 1814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6"/>
              <a:ext cx="1720" cy="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12" y="2205"/>
              <a:ext cx="18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>
                  <a:latin typeface="Book Antiqua" charset="0"/>
                </a:rPr>
                <a:t>Koenig’s steam press, 1814</a:t>
              </a:r>
              <a:endParaRPr lang="en-GB" sz="1200">
                <a:latin typeface="Book Antiqu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1111</Words>
  <Application>Microsoft Macintosh PowerPoint</Application>
  <PresentationFormat>On-screen Show (4:3)</PresentationFormat>
  <Paragraphs>159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Image</vt:lpstr>
      <vt:lpstr>PowerPoint Presentation</vt:lpstr>
      <vt:lpstr>The Official Context</vt:lpstr>
      <vt:lpstr>PowerPoint Presentation</vt:lpstr>
      <vt:lpstr>PowerPoint Presentation</vt:lpstr>
      <vt:lpstr>PowerPoint Presentation</vt:lpstr>
      <vt:lpstr>The 1st content revolution…</vt:lpstr>
      <vt:lpstr>PowerPoint Presentation</vt:lpstr>
      <vt:lpstr>PowerPoint Presentation</vt:lpstr>
      <vt:lpstr>PowerPoint Presentation</vt:lpstr>
      <vt:lpstr>Hal Varian</vt:lpstr>
      <vt:lpstr>CONTENT - FROM PRINT TO WEB</vt:lpstr>
      <vt:lpstr>Thinking about web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ANALYSIS: Kevin Costner and Babies in Zurich</vt:lpstr>
      <vt:lpstr>EPILOGUE</vt:lpstr>
      <vt:lpstr>Rich content is not just prettier… …it can be smarter</vt:lpstr>
      <vt:lpstr>Restrictions of Static Imagery</vt:lpstr>
      <vt:lpstr>PowerPoint Presentation</vt:lpstr>
      <vt:lpstr>PowerPoint Presentation</vt:lpstr>
      <vt:lpstr>MOBILE PLATFORMS</vt:lpstr>
      <vt:lpstr>MOBILE CONTENT</vt:lpstr>
      <vt:lpstr> RICH CONTENT – Flash v HTML5</vt:lpstr>
      <vt:lpstr>HTML5</vt:lpstr>
      <vt:lpstr>ONS Migration Map project</vt:lpstr>
      <vt:lpstr>Supported Platforms</vt:lpstr>
      <vt:lpstr>DOESN’T THIS TAKE TOO MUCH TIME?</vt:lpstr>
      <vt:lpstr>THE KEY TREND</vt:lpstr>
      <vt:lpstr>APPLICATION PROGRAMMING INTERFACE (API)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Data</dc:title>
  <dc:creator>Alan Smith</dc:creator>
  <cp:lastModifiedBy>Alan Smith</cp:lastModifiedBy>
  <cp:revision>186</cp:revision>
  <dcterms:created xsi:type="dcterms:W3CDTF">2011-03-22T12:36:14Z</dcterms:created>
  <dcterms:modified xsi:type="dcterms:W3CDTF">2012-06-20T15:03:07Z</dcterms:modified>
</cp:coreProperties>
</file>